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0" r:id="rId4"/>
    <p:sldId id="261" r:id="rId5"/>
    <p:sldId id="262" r:id="rId6"/>
    <p:sldId id="263" r:id="rId7"/>
    <p:sldId id="258" r:id="rId8"/>
    <p:sldId id="264" r:id="rId9"/>
    <p:sldId id="265" r:id="rId10"/>
    <p:sldId id="268" r:id="rId11"/>
    <p:sldId id="269" r:id="rId12"/>
    <p:sldId id="274" r:id="rId13"/>
    <p:sldId id="271" r:id="rId14"/>
    <p:sldId id="273" r:id="rId15"/>
    <p:sldId id="276" r:id="rId16"/>
    <p:sldId id="259" r:id="rId17"/>
  </p:sldIdLst>
  <p:sldSz cx="12192000" cy="6858000"/>
  <p:notesSz cx="6791325" cy="987266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Седнев" initials="ДС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698"/>
    <a:srgbClr val="00C8E6"/>
    <a:srgbClr val="009678"/>
    <a:srgbClr val="6955FF"/>
    <a:srgbClr val="0096AA"/>
    <a:srgbClr val="286EDC"/>
    <a:srgbClr val="FAB400"/>
    <a:srgbClr val="C83AF6"/>
    <a:srgbClr val="91D200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-216" y="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4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6513" y="0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49973-B2ED-47F8-8A78-D28DB888792A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6513" y="9377363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D72E-0A6E-4C0A-A8ED-F814144E9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554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6513" y="0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DC125-F1CB-421D-BF0C-479EBC807B8B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2425" cy="38877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6513" y="9377363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DB774-640C-411A-8718-DDB764B453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4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5521" b="15899"/>
          <a:stretch/>
        </p:blipFill>
        <p:spPr>
          <a:xfrm>
            <a:off x="0" y="-1"/>
            <a:ext cx="42037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970455" y="1894702"/>
            <a:ext cx="6760226" cy="2165607"/>
          </a:xfrm>
        </p:spPr>
        <p:txBody>
          <a:bodyPr anchor="b">
            <a:normAutofit/>
          </a:bodyPr>
          <a:lstStyle>
            <a:lvl1pPr algn="l">
              <a:defRPr sz="3400" cap="all" spc="300" baseline="0"/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970454" y="4060310"/>
            <a:ext cx="6760226" cy="832965"/>
          </a:xfrm>
        </p:spPr>
        <p:txBody>
          <a:bodyPr/>
          <a:lstStyle>
            <a:lvl1pPr marL="0" indent="0" algn="l">
              <a:buNone/>
              <a:defRPr sz="2400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Дополнительное название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0"/>
            <a:ext cx="4233793" cy="6863071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5037704" y="4893275"/>
            <a:ext cx="876530" cy="85520"/>
          </a:xfrm>
          <a:prstGeom prst="rect">
            <a:avLst/>
          </a:prstGeom>
          <a:solidFill>
            <a:srgbClr val="3B7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37138" y="6482492"/>
            <a:ext cx="1949450" cy="289011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дата</a:t>
            </a:r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4970590" y="4979008"/>
            <a:ext cx="4890102" cy="8080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ФИО выступающего,</a:t>
            </a:r>
          </a:p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138" y="1199210"/>
            <a:ext cx="2295536" cy="49637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542" y="1199209"/>
            <a:ext cx="3671137" cy="4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33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4"/>
          <a:stretch/>
        </p:blipFill>
        <p:spPr>
          <a:xfrm>
            <a:off x="-6350" y="4562475"/>
            <a:ext cx="12192000" cy="2295525"/>
          </a:xfrm>
          <a:prstGeom prst="rect">
            <a:avLst/>
          </a:prstGeom>
        </p:spPr>
      </p:pic>
      <p:sp>
        <p:nvSpPr>
          <p:cNvPr id="14" name="Прямоугольник 13"/>
          <p:cNvSpPr/>
          <p:nvPr userDrawn="1"/>
        </p:nvSpPr>
        <p:spPr>
          <a:xfrm>
            <a:off x="-6350" y="4562474"/>
            <a:ext cx="12192000" cy="229552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Дата 2"/>
          <p:cNvSpPr>
            <a:spLocks noGrp="1"/>
          </p:cNvSpPr>
          <p:nvPr>
            <p:ph type="dt" sz="half" idx="10"/>
          </p:nvPr>
        </p:nvSpPr>
        <p:spPr>
          <a:xfrm>
            <a:off x="831850" y="6356349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615" y="700217"/>
            <a:ext cx="3131835" cy="4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5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лайд на бумаг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-1" b="15745"/>
          <a:stretch/>
        </p:blipFill>
        <p:spPr>
          <a:xfrm>
            <a:off x="-12700" y="-1"/>
            <a:ext cx="12204700" cy="685800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1794934" y="3386239"/>
            <a:ext cx="876530" cy="8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05232" y="1545491"/>
            <a:ext cx="6757088" cy="1472143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53124" y="3282805"/>
            <a:ext cx="8929127" cy="28941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87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873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Дата 2"/>
          <p:cNvSpPr>
            <a:spLocks noGrp="1"/>
          </p:cNvSpPr>
          <p:nvPr>
            <p:ph type="dt" sz="half" idx="10"/>
          </p:nvPr>
        </p:nvSpPr>
        <p:spPr>
          <a:xfrm>
            <a:off x="209924" y="6438730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58" y="586421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04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9036050" cy="1048039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225" y="757837"/>
            <a:ext cx="1954026" cy="26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44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Только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225" y="757837"/>
            <a:ext cx="1954026" cy="26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44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444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бумаг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-1" b="15745"/>
          <a:stretch/>
        </p:blipFill>
        <p:spPr>
          <a:xfrm>
            <a:off x="-12700" y="-1"/>
            <a:ext cx="12204700" cy="685800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87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873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Дата 2"/>
          <p:cNvSpPr>
            <a:spLocks noGrp="1"/>
          </p:cNvSpPr>
          <p:nvPr>
            <p:ph type="dt" sz="half" idx="10"/>
          </p:nvPr>
        </p:nvSpPr>
        <p:spPr>
          <a:xfrm>
            <a:off x="209924" y="6438730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37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9943070" y="6499653"/>
            <a:ext cx="1939182" cy="358347"/>
          </a:xfrm>
        </p:spPr>
        <p:txBody>
          <a:bodyPr/>
          <a:lstStyle/>
          <a:p>
            <a:fld id="{751D432A-D135-4954-8559-2B6A9DE81B6A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4"/>
          <a:stretch/>
        </p:blipFill>
        <p:spPr>
          <a:xfrm>
            <a:off x="0" y="-1"/>
            <a:ext cx="12192000" cy="254000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25527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1983756" y="2951692"/>
            <a:ext cx="876530" cy="8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9997"/>
            <a:ext cx="8289324" cy="1579005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/>
          </p:nvPr>
        </p:nvSpPr>
        <p:spPr>
          <a:xfrm>
            <a:off x="1983756" y="3246438"/>
            <a:ext cx="7287244" cy="32532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6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981200" y="649965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7" name="Дата 2"/>
          <p:cNvSpPr>
            <a:spLocks noGrp="1"/>
          </p:cNvSpPr>
          <p:nvPr>
            <p:ph type="dt" sz="half" idx="13"/>
          </p:nvPr>
        </p:nvSpPr>
        <p:spPr>
          <a:xfrm>
            <a:off x="149857" y="6499653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58" y="899459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4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спис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9943070" y="6499653"/>
            <a:ext cx="1939182" cy="358347"/>
          </a:xfrm>
        </p:spPr>
        <p:txBody>
          <a:bodyPr/>
          <a:lstStyle/>
          <a:p>
            <a:fld id="{751D432A-D135-4954-8559-2B6A9DE81B6A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4"/>
          <a:stretch/>
        </p:blipFill>
        <p:spPr>
          <a:xfrm>
            <a:off x="0" y="-1"/>
            <a:ext cx="12192000" cy="254000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25527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9997"/>
            <a:ext cx="8312150" cy="1579005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/>
          </p:nvPr>
        </p:nvSpPr>
        <p:spPr>
          <a:xfrm>
            <a:off x="1983756" y="3827633"/>
            <a:ext cx="4754795" cy="26720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6862763" y="3827558"/>
            <a:ext cx="4785540" cy="26716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1983756" y="3742113"/>
            <a:ext cx="876530" cy="8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56" y="2959147"/>
            <a:ext cx="5108575" cy="436563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ru-RU" dirty="0"/>
              <a:t>Дополнительная информация</a:t>
            </a:r>
          </a:p>
        </p:txBody>
      </p:sp>
      <p:sp>
        <p:nvSpPr>
          <p:cNvPr id="14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983756" y="649287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Дата 2"/>
          <p:cNvSpPr>
            <a:spLocks noGrp="1"/>
          </p:cNvSpPr>
          <p:nvPr>
            <p:ph type="dt" sz="half" idx="15"/>
          </p:nvPr>
        </p:nvSpPr>
        <p:spPr>
          <a:xfrm>
            <a:off x="254499" y="6492874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58" y="899459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0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п.информа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5521" b="15899"/>
          <a:stretch/>
        </p:blipFill>
        <p:spPr>
          <a:xfrm>
            <a:off x="-1" y="-1"/>
            <a:ext cx="4942703" cy="6858001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0" y="0"/>
            <a:ext cx="4983892" cy="6863071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4199" y="680908"/>
            <a:ext cx="4061942" cy="1048039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535612" y="6450227"/>
            <a:ext cx="4324825" cy="32951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0086680" y="6450227"/>
            <a:ext cx="1795572" cy="329514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734658" y="2199349"/>
            <a:ext cx="876530" cy="8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5535613" y="2085975"/>
            <a:ext cx="6088062" cy="42703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1655763" y="2085975"/>
            <a:ext cx="2990850" cy="4270375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Дополнительная информация</a:t>
            </a:r>
          </a:p>
        </p:txBody>
      </p:sp>
      <p:sp>
        <p:nvSpPr>
          <p:cNvPr id="14" name="Дата 2"/>
          <p:cNvSpPr>
            <a:spLocks noGrp="1"/>
          </p:cNvSpPr>
          <p:nvPr>
            <p:ph type="dt" sz="half" idx="10"/>
          </p:nvPr>
        </p:nvSpPr>
        <p:spPr>
          <a:xfrm>
            <a:off x="1655763" y="6453496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382" y="899459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2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 бумаг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9" t="-1" b="15745"/>
          <a:stretch/>
        </p:blipFill>
        <p:spPr>
          <a:xfrm>
            <a:off x="4597400" y="-1"/>
            <a:ext cx="7594600" cy="685800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4597400" y="0"/>
            <a:ext cx="75946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5128656" y="1854714"/>
            <a:ext cx="876530" cy="8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28656" y="197708"/>
            <a:ext cx="4882610" cy="1627916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28656" y="2203955"/>
            <a:ext cx="6585470" cy="397300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5128656" y="6440684"/>
            <a:ext cx="4882610" cy="33905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011266" y="6440684"/>
            <a:ext cx="1870986" cy="339057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Дата 2"/>
          <p:cNvSpPr>
            <a:spLocks noGrp="1"/>
          </p:cNvSpPr>
          <p:nvPr>
            <p:ph type="dt" sz="half" idx="10"/>
          </p:nvPr>
        </p:nvSpPr>
        <p:spPr>
          <a:xfrm>
            <a:off x="209924" y="6438730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266" y="880264"/>
            <a:ext cx="1954026" cy="26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70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Узк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92"/>
          <a:stretch/>
        </p:blipFill>
        <p:spPr>
          <a:xfrm>
            <a:off x="0" y="-1"/>
            <a:ext cx="12192000" cy="1416909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147457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838199" y="1728062"/>
            <a:ext cx="876530" cy="8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96674"/>
            <a:ext cx="8300853" cy="823785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4052" cy="454720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049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0492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Дата 2"/>
          <p:cNvSpPr>
            <a:spLocks noGrp="1"/>
          </p:cNvSpPr>
          <p:nvPr>
            <p:ph type="dt" sz="half" idx="10"/>
          </p:nvPr>
        </p:nvSpPr>
        <p:spPr>
          <a:xfrm>
            <a:off x="838199" y="6430492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58" y="628526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Узкий заголовок без чер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92"/>
          <a:stretch/>
        </p:blipFill>
        <p:spPr>
          <a:xfrm>
            <a:off x="0" y="-1"/>
            <a:ext cx="12192000" cy="1416909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147457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96674"/>
            <a:ext cx="8300853" cy="823785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17133"/>
            <a:ext cx="11044052" cy="475569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049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0492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Дата 2"/>
          <p:cNvSpPr>
            <a:spLocks noGrp="1"/>
          </p:cNvSpPr>
          <p:nvPr>
            <p:ph type="dt" sz="half" idx="10"/>
          </p:nvPr>
        </p:nvSpPr>
        <p:spPr>
          <a:xfrm>
            <a:off x="838199" y="6430492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58" y="628526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55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Безбумаж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9029700" cy="1048039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225" y="757837"/>
            <a:ext cx="1954026" cy="26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7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на бо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5674"/>
          <a:stretch/>
        </p:blipFill>
        <p:spPr>
          <a:xfrm>
            <a:off x="0" y="-1"/>
            <a:ext cx="12192000" cy="279400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2882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4971854" y="1046344"/>
            <a:ext cx="876530" cy="8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6200000">
            <a:off x="2140550" y="2698275"/>
            <a:ext cx="4398550" cy="1048039"/>
          </a:xfrm>
        </p:spPr>
        <p:txBody>
          <a:bodyPr>
            <a:normAutofit/>
          </a:bodyPr>
          <a:lstStyle>
            <a:lvl1pPr>
              <a:defRPr sz="350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56394" y="1491963"/>
            <a:ext cx="5925858" cy="468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5520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55206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5956301" y="936625"/>
            <a:ext cx="4695224" cy="338138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Дополнительная информация</a:t>
            </a:r>
          </a:p>
        </p:txBody>
      </p:sp>
      <p:sp>
        <p:nvSpPr>
          <p:cNvPr id="12" name="Дата 2"/>
          <p:cNvSpPr>
            <a:spLocks noGrp="1"/>
          </p:cNvSpPr>
          <p:nvPr>
            <p:ph type="dt" sz="half" idx="10"/>
          </p:nvPr>
        </p:nvSpPr>
        <p:spPr>
          <a:xfrm>
            <a:off x="266485" y="6455206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225" y="336911"/>
            <a:ext cx="1954026" cy="26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3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49488" cy="1048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10440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</a:t>
            </a:r>
          </a:p>
          <a:p>
            <a:pPr lvl="4"/>
            <a:r>
              <a:rPr lang="ru-RU" dirty="0"/>
              <a:t>Пятый</a:t>
            </a:r>
          </a:p>
        </p:txBody>
      </p:sp>
      <p:sp>
        <p:nvSpPr>
          <p:cNvPr id="1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901880" y="6455135"/>
            <a:ext cx="1980371" cy="2685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EAEAE"/>
                </a:solidFill>
              </a:defRPr>
            </a:lvl1pPr>
          </a:lstStyle>
          <a:p>
            <a:fld id="{751D432A-D135-4954-8559-2B6A9DE81B6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362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6" r:id="rId6"/>
    <p:sldLayoutId id="2147483668" r:id="rId7"/>
    <p:sldLayoutId id="2147483665" r:id="rId8"/>
    <p:sldLayoutId id="2147483650" r:id="rId9"/>
    <p:sldLayoutId id="2147483651" r:id="rId10"/>
    <p:sldLayoutId id="2147483664" r:id="rId11"/>
    <p:sldLayoutId id="2147483654" r:id="rId12"/>
    <p:sldLayoutId id="2147483655" r:id="rId13"/>
    <p:sldLayoutId id="2147483667" r:id="rId14"/>
    <p:sldLayoutId id="2147483669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 cap="all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4.wmf"/><Relationship Id="rId3" Type="http://schemas.openxmlformats.org/officeDocument/2006/relationships/image" Target="../media/image15.png"/><Relationship Id="rId7" Type="http://schemas.openxmlformats.org/officeDocument/2006/relationships/image" Target="../media/image11.emf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3.wmf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6.png"/><Relationship Id="rId9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Разработка алгоритмов управления рулевой рейкой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б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еспилотного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транспортного средства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970454" y="4212710"/>
            <a:ext cx="6760226" cy="832965"/>
          </a:xfrm>
        </p:spPr>
        <p:txBody>
          <a:bodyPr/>
          <a:lstStyle/>
          <a:p>
            <a:r>
              <a:rPr lang="ru-RU" dirty="0"/>
              <a:t>УИРС, 6 семестр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22.12.2023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Студент группы 8Е02, Сокуров Руслан</a:t>
            </a:r>
          </a:p>
        </p:txBody>
      </p:sp>
    </p:spTree>
    <p:extLst>
      <p:ext uri="{BB962C8B-B14F-4D97-AF65-F5344CB8AC3E}">
        <p14:creationId xmlns:p14="http://schemas.microsoft.com/office/powerpoint/2010/main" val="336201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A29A156D-737F-4686-0713-77C4F01C8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Исправление потери позиции рулевой рейки при включении питания блока управления</a:t>
            </a:r>
            <a:endParaRPr lang="ru-RU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B51B5995-69D6-750E-96B9-27FDD99A47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8933" y="3043514"/>
            <a:ext cx="6443067" cy="3393283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Б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ыло принято решение подробнее изучить переменные в момент определения сектора, и была получена следующая картина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Параметры 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.080 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sector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PilaA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0.82 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sector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PilaB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отображают значение пилообразных сигналов в момент определения сектора. Как видно, </a:t>
            </a:r>
            <a:r>
              <a:rPr lang="ru-RU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эти значения колоссально отличаются друг от друга, хотя физически рейка своего положения не меняла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Тогда появилась гипотеза о том, что первые несколько тактов работы датчик шлёт некорректные показания сигналов А и 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Для проверки гипотезы был создан массив значений, в которые помещались значения пил А и 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 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первые 200 тактов работы программы (примерно секунда). </a:t>
            </a:r>
          </a:p>
          <a:p>
            <a:endParaRPr lang="ru-RU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C8F79755-033E-6E31-A6CC-BC6E8016C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2" y="3062792"/>
            <a:ext cx="4746850" cy="335472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649652-939E-06E0-E6D7-4CDA588E37C5}"/>
              </a:ext>
            </a:extLst>
          </p:cNvPr>
          <p:cNvSpPr txBox="1"/>
          <p:nvPr/>
        </p:nvSpPr>
        <p:spPr>
          <a:xfrm>
            <a:off x="533362" y="6338966"/>
            <a:ext cx="4746850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Разница значений в одной и той же позиции рулевой рейки</a:t>
            </a:r>
          </a:p>
        </p:txBody>
      </p:sp>
    </p:spTree>
    <p:extLst>
      <p:ext uri="{BB962C8B-B14F-4D97-AF65-F5344CB8AC3E}">
        <p14:creationId xmlns:p14="http://schemas.microsoft.com/office/powerpoint/2010/main" val="7352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A29A156D-737F-4686-0713-77C4F01C8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Исправление потери позиции рулевой рейки при включении питания блока управления</a:t>
            </a:r>
            <a:endParaRPr lang="ru-RU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B51B5995-69D6-750E-96B9-27FDD99A47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8933" y="3581395"/>
            <a:ext cx="6443067" cy="3393283"/>
          </a:xfrm>
        </p:spPr>
        <p:txBody>
          <a:bodyPr>
            <a:normAutofit/>
          </a:bodyPr>
          <a:lstStyle/>
          <a:p>
            <a:r>
              <a:rPr lang="ru-RU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Б</a:t>
            </a:r>
            <a:r>
              <a:rPr lang="ru-RU" sz="1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ыло 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обнаружено, что в </a:t>
            </a:r>
            <a:r>
              <a:rPr lang="ru-RU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первом такте работы 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(а иногда и чуть дольше) </a:t>
            </a:r>
            <a:r>
              <a:rPr lang="ru-RU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пилы ещё не успевают принять адекватное значение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а сектор уже успевает посчитаться. Тогда было принято решение добавить время ожидания, примерное равное 1.5 секундам, и только после этого считать значение сектора. Данное действие помогло исправить проблему.</a:t>
            </a:r>
          </a:p>
          <a:p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была реализована поддержка рулевой рейки нового образца блоком БУРР-30.</a:t>
            </a:r>
          </a:p>
          <a:p>
            <a:pPr marL="0" indent="0">
              <a:buNone/>
            </a:pP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649652-939E-06E0-E6D7-4CDA588E37C5}"/>
              </a:ext>
            </a:extLst>
          </p:cNvPr>
          <p:cNvSpPr txBox="1"/>
          <p:nvPr/>
        </p:nvSpPr>
        <p:spPr>
          <a:xfrm>
            <a:off x="630722" y="6244883"/>
            <a:ext cx="4746850" cy="613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Значение пилообразных сигналов в первые доли секунд после включения блока</a:t>
            </a: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A492FE3C-4185-E022-C585-E0D72712B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39" y="2716306"/>
            <a:ext cx="4865913" cy="3640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539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Разработка алгоритмов управления рулевой рейкой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б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еспилотного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транспортного средства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970454" y="4212710"/>
            <a:ext cx="6760226" cy="832965"/>
          </a:xfrm>
        </p:spPr>
        <p:txBody>
          <a:bodyPr/>
          <a:lstStyle/>
          <a:p>
            <a:r>
              <a:rPr lang="ru-RU" dirty="0"/>
              <a:t>УИРС, 6 семестр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22.12.2023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Студент группы 8Е02, Сокуров Руслан</a:t>
            </a:r>
          </a:p>
        </p:txBody>
      </p:sp>
    </p:spTree>
    <p:extLst>
      <p:ext uri="{BB962C8B-B14F-4D97-AF65-F5344CB8AC3E}">
        <p14:creationId xmlns:p14="http://schemas.microsoft.com/office/powerpoint/2010/main" val="112672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E3899D8E-FA3C-EDAD-399E-1B3FC0F0D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41" y="3918824"/>
            <a:ext cx="7362210" cy="27600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93FE6714-BC7D-AF46-3B98-C147CD2F5C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8CD02295-7EE4-2011-E8DE-3ACEF8C8B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Дополнительная информация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4FF2F28-2BF8-83F6-5759-168F86444BF2}"/>
              </a:ext>
            </a:extLst>
          </p:cNvPr>
          <p:cNvSpPr txBox="1"/>
          <p:nvPr/>
        </p:nvSpPr>
        <p:spPr>
          <a:xfrm>
            <a:off x="4721001" y="2723897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Умножим пилу 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на 2, а пилу 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 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 15 и назовём эти переменные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PilaA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shift 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PilaB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shift 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соответственно. Тогда за перемещение от -1000 до +1000 будет насчитано 58,4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pilaA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shift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и 59,1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pilaB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shift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sz="16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5782726-EE03-A61F-E20A-B0E471072934}"/>
              </a:ext>
            </a:extLst>
          </p:cNvPr>
          <p:cNvSpPr txBox="1"/>
          <p:nvPr/>
        </p:nvSpPr>
        <p:spPr>
          <a:xfrm>
            <a:off x="309748" y="3262506"/>
            <a:ext cx="340658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just"/>
            <a:r>
              <a:rPr lang="ru-RU" sz="1600" dirty="0">
                <a:effectLst/>
                <a:latin typeface="+mj-lt"/>
                <a:ea typeface="Calibri" panose="020F0502020204030204" pitchFamily="34" charset="0"/>
              </a:rPr>
              <a:t>Теперь выведем большую пилу,  которая будет считаться по следующему условию: если значение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pilaA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</a:rPr>
              <a:t>_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shift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</a:rPr>
              <a:t> больше чем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pilaB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</a:rPr>
              <a:t>_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shift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</a:rPr>
              <a:t>, то итоговая равняется разности 1 – (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pilaA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</a:rPr>
              <a:t>_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shift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</a:rPr>
              <a:t> –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pilaB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</a:rPr>
              <a:t>_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shift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</a:rPr>
              <a:t>), а если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pilaB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</a:rPr>
              <a:t>_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shift 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</a:rPr>
              <a:t>&gt;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pilaA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</a:rPr>
              <a:t>_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shift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</a:rPr>
              <a:t>, то итоговая равняется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</a:rPr>
              <a:t>pilaB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</a:rPr>
              <a:t>_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shift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</a:rPr>
              <a:t> – 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pila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</a:rPr>
              <a:t>А_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</a:rPr>
              <a:t>shift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</a:rPr>
              <a:t>. Графически это условие будет выглядеть следующим образом:</a:t>
            </a:r>
          </a:p>
        </p:txBody>
      </p:sp>
    </p:spTree>
    <p:extLst>
      <p:ext uri="{BB962C8B-B14F-4D97-AF65-F5344CB8AC3E}">
        <p14:creationId xmlns:p14="http://schemas.microsoft.com/office/powerpoint/2010/main" val="405882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диаграмма, зарисовка, рисунок, Технический чертеж&#10;&#10;Автоматически созданное описание">
            <a:extLst>
              <a:ext uri="{FF2B5EF4-FFF2-40B4-BE49-F238E27FC236}">
                <a16:creationId xmlns:a16="http://schemas.microsoft.com/office/drawing/2014/main" xmlns="" id="{31745BB8-1E4F-5CFF-4846-3DA1FD5C4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80" y="1310301"/>
            <a:ext cx="7162410" cy="530468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C9BC657-0AB9-018A-81F1-74EE3867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5" y="698837"/>
            <a:ext cx="4646141" cy="1048039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Дополнительная информация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BD0FBA8A-7BF8-6A46-E9B2-2F192E3C9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14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5FCEE791-DBEF-BB38-1E0F-9B2B6F82D4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102" y="2344609"/>
            <a:ext cx="4269906" cy="4270375"/>
          </a:xfrm>
        </p:spPr>
        <p:txBody>
          <a:bodyPr/>
          <a:lstStyle/>
          <a:p>
            <a:r>
              <a:rPr lang="ru-RU" dirty="0"/>
              <a:t>Упрощенный алгоритм определения позиции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6B3C33E6-E5FA-392E-424E-30D170482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" b="1543"/>
          <a:stretch/>
        </p:blipFill>
        <p:spPr bwMode="auto">
          <a:xfrm>
            <a:off x="206652" y="2937217"/>
            <a:ext cx="4495334" cy="19227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0974F2EA-46AD-4D94-A5A4-7AD4E60C20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5" r="537" b="1385"/>
          <a:stretch/>
        </p:blipFill>
        <p:spPr bwMode="auto">
          <a:xfrm>
            <a:off x="206652" y="4891512"/>
            <a:ext cx="4414653" cy="18882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4651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055415B2-3F77-0ABA-7546-3C73A603F2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1DDDA000-0A64-4CB1-DBF9-B7605D5A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 smtClean="0">
                <a:latin typeface="Times New Roman" pitchFamily="18" charset="0"/>
                <a:cs typeface="Times New Roman" pitchFamily="18" charset="0"/>
              </a:rPr>
              <a:t>Актуальность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4" y="3625088"/>
            <a:ext cx="5213985" cy="293192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0" y="2756534"/>
            <a:ext cx="5963553" cy="3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5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C1F80372-F311-C477-2D14-E176228FF1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00289BB-2B4F-9F0E-E6DF-3ACFBDD8C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Конструкция </a:t>
            </a:r>
            <a:r>
              <a:rPr lang="ru-RU" sz="4000" dirty="0" err="1">
                <a:latin typeface="Times New Roman" pitchFamily="18" charset="0"/>
                <a:cs typeface="Times New Roman" pitchFamily="18" charset="0"/>
              </a:rPr>
              <a:t>бтс</a:t>
            </a:r>
            <a:endParaRPr lang="ru-RU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C91C96DB-ED78-8B7C-E4EC-FCC931434B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79369" y="3097455"/>
            <a:ext cx="4537635" cy="3253215"/>
          </a:xfrm>
        </p:spPr>
        <p:txBody>
          <a:bodyPr/>
          <a:lstStyle/>
          <a:p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Беспилотные автомобили представляют собой набор технологий, которые позволяют перемещаться без участия водителя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Одним из важнейших компонентов системы является 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механизм управления направлением движения автомобиля — рулевая рейка.</a:t>
            </a:r>
          </a:p>
          <a:p>
            <a:endParaRPr lang="ru-RU" dirty="0">
              <a:latin typeface="+mj-l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B4EB9A62-796C-E74D-37DE-F0AA1BA58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38" y="3097455"/>
            <a:ext cx="6131448" cy="3186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594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055415B2-3F77-0ABA-7546-3C73A603F2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1DDDA000-0A64-4CB1-DBF9-B7605D5A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 smtClean="0">
                <a:latin typeface="Times New Roman" pitchFamily="18" charset="0"/>
                <a:cs typeface="Times New Roman" pitchFamily="18" charset="0"/>
              </a:rPr>
              <a:t>Актуальность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08B4D1EC-33E1-FEDA-270F-99AB98656E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21475" y="3222358"/>
            <a:ext cx="4714713" cy="3277295"/>
          </a:xfrm>
        </p:spPr>
        <p:txBody>
          <a:bodyPr>
            <a:normAutofit fontScale="92500"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К 2035 году доля беспилотных автомобилей в общих продажах прогнозируется до 10 - 15 процентов всего объема продаж автомобилей в мире в натуральном выражении.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 [1]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Основные проблемы внедрения технологий автономности включают в себя отсутствие в настоящее время в Российской Федерации ряда критичных электронных компонентов 2-го и 3-го уровней.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 [1]</a:t>
            </a: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AF0F343F-274A-3937-7257-97E1DBA89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75" y="3148506"/>
            <a:ext cx="6602506" cy="341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44880" y="6460012"/>
            <a:ext cx="72237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— </a:t>
            </a:r>
            <a:r>
              <a:rPr lang="ru-RU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Распоряжение </a:t>
            </a:r>
            <a:r>
              <a:rPr lang="ru-RU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Правительства РФ от 28.12.2022 N 4261-р </a:t>
            </a:r>
            <a:r>
              <a:rPr lang="ru-RU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ru-RU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Об утверждении Стратегии развития автомобильной промышленности Российской Федерации до 2035 года&gt;</a:t>
            </a:r>
          </a:p>
          <a:p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17397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C84B4B4C-DD97-749F-60FB-428E65DB4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BEEFC355-9983-77E7-600C-39E247C6D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>
                <a:latin typeface="Times New Roman" pitchFamily="18" charset="0"/>
                <a:cs typeface="Times New Roman" pitchFamily="18" charset="0"/>
              </a:rPr>
              <a:t>Рулевая рейка (</a:t>
            </a:r>
            <a:r>
              <a:rPr lang="ru-RU" sz="4000" dirty="0" err="1" smtClean="0">
                <a:latin typeface="Times New Roman" pitchFamily="18" charset="0"/>
                <a:cs typeface="Times New Roman" pitchFamily="18" charset="0"/>
              </a:rPr>
              <a:t>рр</a:t>
            </a:r>
            <a:r>
              <a:rPr lang="ru-RU" sz="40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ru-RU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93F0350-52DC-DE90-CC7B-FD8EA11F9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73557"/>
            <a:ext cx="4574278" cy="26648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32D9AC3-9C2D-A1EE-FDCE-BF82C002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219" y="2569692"/>
            <a:ext cx="5452408" cy="3998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CD8578-E957-2ABC-F8B6-87AAF8BEFDD5}"/>
              </a:ext>
            </a:extLst>
          </p:cNvPr>
          <p:cNvSpPr txBox="1"/>
          <p:nvPr/>
        </p:nvSpPr>
        <p:spPr>
          <a:xfrm>
            <a:off x="6248400" y="6499653"/>
            <a:ext cx="4027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Функциональная схема БУРР-30-С</a:t>
            </a:r>
            <a:endParaRPr lang="en-US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A67B2C1-F4FE-FFEE-8C96-372093BBB6AE}"/>
              </a:ext>
            </a:extLst>
          </p:cNvPr>
          <p:cNvSpPr txBox="1"/>
          <p:nvPr/>
        </p:nvSpPr>
        <p:spPr>
          <a:xfrm>
            <a:off x="1792939" y="6001160"/>
            <a:ext cx="4027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Рулевая рейка с ЭМУР</a:t>
            </a:r>
            <a:endParaRPr lang="en-US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99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A3E52DD3-BC79-1F0B-569F-9028994393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72829833-0BDE-3314-AEE9-A2C24393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Алгоритмы управления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рр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бтс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9FCCF5EB-43F5-8222-02DD-CCC2DF7506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xmlns="" id="{F6FEBC76-DFCC-8082-FB90-4B530C331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442081"/>
              </p:ext>
            </p:extLst>
          </p:nvPr>
        </p:nvGraphicFramePr>
        <p:xfrm>
          <a:off x="0" y="2542884"/>
          <a:ext cx="6012762" cy="4315116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004045">
                  <a:extLst>
                    <a:ext uri="{9D8B030D-6E8A-4147-A177-3AD203B41FA5}">
                      <a16:colId xmlns:a16="http://schemas.microsoft.com/office/drawing/2014/main" xmlns="" val="1788071963"/>
                    </a:ext>
                  </a:extLst>
                </a:gridCol>
                <a:gridCol w="2004045">
                  <a:extLst>
                    <a:ext uri="{9D8B030D-6E8A-4147-A177-3AD203B41FA5}">
                      <a16:colId xmlns:a16="http://schemas.microsoft.com/office/drawing/2014/main" xmlns="" val="3578444166"/>
                    </a:ext>
                  </a:extLst>
                </a:gridCol>
                <a:gridCol w="2004672">
                  <a:extLst>
                    <a:ext uri="{9D8B030D-6E8A-4147-A177-3AD203B41FA5}">
                      <a16:colId xmlns:a16="http://schemas.microsoft.com/office/drawing/2014/main" xmlns="" val="919045551"/>
                    </a:ext>
                  </a:extLst>
                </a:gridCol>
              </a:tblGrid>
              <a:tr h="23298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Название алгоритма</a:t>
                      </a:r>
                      <a:endParaRPr lang="ru-RU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535" marR="36535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Достоинства</a:t>
                      </a:r>
                      <a:endParaRPr lang="ru-RU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535" marR="36535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Недостатки</a:t>
                      </a:r>
                      <a:endParaRPr lang="ru-RU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535" marR="36535" marT="0" marB="0" anchor="ctr"/>
                </a:tc>
                <a:extLst>
                  <a:ext uri="{0D108BD9-81ED-4DB2-BD59-A6C34878D82A}">
                    <a16:rowId xmlns:a16="http://schemas.microsoft.com/office/drawing/2014/main" xmlns="" val="2660270025"/>
                  </a:ext>
                </a:extLst>
              </a:tr>
              <a:tr h="110623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ПИД-регулирование</a:t>
                      </a:r>
                      <a:endParaRPr lang="ru-RU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535" marR="36535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Простота и понятность работы алгоритма;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Широкое использование в автоматическом управлении;</a:t>
                      </a:r>
                      <a:endParaRPr lang="ru-RU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535" marR="36535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Требует настройки коэффициентов</a:t>
                      </a:r>
                      <a:r>
                        <a:rPr lang="en-US" sz="120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;</a:t>
                      </a:r>
                      <a:endParaRPr lang="ru-RU" sz="1200" dirty="0"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535" marR="36535" marT="0" marB="0" anchor="ctr"/>
                </a:tc>
                <a:extLst>
                  <a:ext uri="{0D108BD9-81ED-4DB2-BD59-A6C34878D82A}">
                    <a16:rowId xmlns:a16="http://schemas.microsoft.com/office/drawing/2014/main" xmlns="" val="76305476"/>
                  </a:ext>
                </a:extLst>
              </a:tr>
              <a:tr h="148795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Алгоритм на основе прогнозирующей модели</a:t>
                      </a:r>
                      <a:endParaRPr lang="ru-RU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535" marR="36535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Может обеспечить управление в сложных дорожных условиях и при наличии препятствий;</a:t>
                      </a:r>
                      <a:endParaRPr lang="ru-RU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535" marR="36535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Требует вычислительных ресурсов для прогнозирования будущего поведения;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Может быть сложным для реализации и настройки;         </a:t>
                      </a:r>
                      <a:endParaRPr lang="ru-RU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535" marR="36535" marT="0" marB="0" anchor="ctr"/>
                </a:tc>
                <a:extLst>
                  <a:ext uri="{0D108BD9-81ED-4DB2-BD59-A6C34878D82A}">
                    <a16:rowId xmlns:a16="http://schemas.microsoft.com/office/drawing/2014/main" xmlns="" val="2957541387"/>
                  </a:ext>
                </a:extLst>
              </a:tr>
              <a:tr h="148795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Алгоритмы на основе ИИ</a:t>
                      </a:r>
                      <a:endParaRPr lang="ru-RU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535" marR="36535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Могут обучаться на основе большого объема данных;</a:t>
                      </a:r>
                      <a:endParaRPr lang="ru-RU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535" marR="36535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Требуют больших вычислительных ресурсов для обучения и работы;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Требуют большого объема данных для обучения;</a:t>
                      </a:r>
                      <a:endParaRPr lang="ru-RU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535" marR="36535" marT="0" marB="0" anchor="ctr"/>
                </a:tc>
                <a:extLst>
                  <a:ext uri="{0D108BD9-81ED-4DB2-BD59-A6C34878D82A}">
                    <a16:rowId xmlns:a16="http://schemas.microsoft.com/office/drawing/2014/main" xmlns="" val="187686194"/>
                  </a:ext>
                </a:extLst>
              </a:tr>
            </a:tbl>
          </a:graphicData>
        </a:graphic>
      </p:graphicFrame>
      <p:pic>
        <p:nvPicPr>
          <p:cNvPr id="7" name="Рисунок 6" descr="Изображение выглядит как текст, диаграмма, План, линия&#10;&#10;Автоматически созданное описание">
            <a:extLst>
              <a:ext uri="{FF2B5EF4-FFF2-40B4-BE49-F238E27FC236}">
                <a16:creationId xmlns:a16="http://schemas.microsoft.com/office/drawing/2014/main" xmlns="" id="{F009B7D6-03A6-CD57-9288-61006AF33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85397"/>
            <a:ext cx="5945012" cy="174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1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7B70AA9D-F51E-94A9-AAED-DC604E4F7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990" y="2541740"/>
            <a:ext cx="3576975" cy="2749038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38730DFA-4CA8-FBCC-1472-E0F010A7D6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1FC36A0A-4871-8794-46B2-A65FCDC2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Исследование алгоритма определения положения </a:t>
            </a:r>
            <a:r>
              <a:rPr lang="ru-RU" sz="3600" dirty="0" err="1">
                <a:latin typeface="Times New Roman" pitchFamily="18" charset="0"/>
                <a:cs typeface="Times New Roman" pitchFamily="18" charset="0"/>
              </a:rPr>
              <a:t>рр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08179FBE-6B1A-E335-4F9F-75B4B9A111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535" y="4988999"/>
            <a:ext cx="4276448" cy="3253215"/>
          </a:xfrm>
        </p:spPr>
        <p:txBody>
          <a:bodyPr/>
          <a:lstStyle/>
          <a:p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Алгоритм базируется на абсолютном </a:t>
            </a:r>
            <a:r>
              <a:rPr lang="ru-RU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энкодере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с импульсным интерфейсом.</a:t>
            </a: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162D080E-D073-AD87-B248-15C50D689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41740"/>
            <a:ext cx="3989294" cy="239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3B2B045-9BDA-C2A3-4A68-E81F36E3B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394" y="2541740"/>
            <a:ext cx="4287497" cy="22166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xmlns="" id="{15E74FCA-3AA7-65C1-D68A-984B0DB336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309162"/>
              </p:ext>
            </p:extLst>
          </p:nvPr>
        </p:nvGraphicFramePr>
        <p:xfrm>
          <a:off x="4698114" y="4661632"/>
          <a:ext cx="139065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Equation" r:id="rId6" imgW="1390503" imgH="485588" progId="Equation.DSMT4">
                  <p:embed/>
                </p:oleObj>
              </mc:Choice>
              <mc:Fallback>
                <p:oleObj name="Equation" r:id="rId6" imgW="1390503" imgH="48558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98114" y="4661632"/>
                        <a:ext cx="139065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xmlns="" id="{1C82B0DD-6909-63AD-C0C1-0E852AD33F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116238"/>
              </p:ext>
            </p:extLst>
          </p:nvPr>
        </p:nvGraphicFramePr>
        <p:xfrm>
          <a:off x="6517765" y="4710008"/>
          <a:ext cx="13811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Equation" r:id="rId8" imgW="1380785" imgH="485588" progId="Equation.DSMT4">
                  <p:embed/>
                </p:oleObj>
              </mc:Choice>
              <mc:Fallback>
                <p:oleObj name="Equation" r:id="rId8" imgW="1380785" imgH="48558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17765" y="4710008"/>
                        <a:ext cx="1381125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xmlns="" id="{556F6118-A367-3F6C-FDF5-0AE728CA0B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383229"/>
              </p:ext>
            </p:extLst>
          </p:nvPr>
        </p:nvGraphicFramePr>
        <p:xfrm>
          <a:off x="6382036" y="5113150"/>
          <a:ext cx="16002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Equation" r:id="rId10" imgW="1600200" imgH="266400" progId="Equation.DSMT4">
                  <p:embed/>
                </p:oleObj>
              </mc:Choice>
              <mc:Fallback>
                <p:oleObj name="Equation" r:id="rId10" imgW="160020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82036" y="5113150"/>
                        <a:ext cx="16002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xmlns="" id="{5DCA6EAB-EF33-6202-360C-E01C58C4A9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378620"/>
              </p:ext>
            </p:extLst>
          </p:nvPr>
        </p:nvGraphicFramePr>
        <p:xfrm>
          <a:off x="4564764" y="5147407"/>
          <a:ext cx="15240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Equation" r:id="rId12" imgW="1523880" imgH="266400" progId="Equation.DSMT4">
                  <p:embed/>
                </p:oleObj>
              </mc:Choice>
              <mc:Fallback>
                <p:oleObj name="Equation" r:id="rId12" imgW="15238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64764" y="5147407"/>
                        <a:ext cx="15240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599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38730DFA-4CA8-FBCC-1472-E0F010A7D6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1FC36A0A-4871-8794-46B2-A65FCDC2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Исследование алгоритма определения положения </a:t>
            </a:r>
            <a:r>
              <a:rPr lang="ru-RU" sz="3600" dirty="0" err="1">
                <a:latin typeface="Times New Roman" pitchFamily="18" charset="0"/>
                <a:cs typeface="Times New Roman" pitchFamily="18" charset="0"/>
              </a:rPr>
              <a:t>рр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08179FBE-6B1A-E335-4F9F-75B4B9A111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5288323"/>
            <a:ext cx="5845738" cy="3253215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Графики переменных </a:t>
            </a:r>
            <a:r>
              <a:rPr lang="en-US" sz="1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PilaA_orig</a:t>
            </a:r>
            <a:r>
              <a:rPr lang="en-US" sz="1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PilaB_orig</a:t>
            </a: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72EE9E61-4C67-8267-0669-F69CEE929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7" b="1188"/>
          <a:stretch/>
        </p:blipFill>
        <p:spPr bwMode="auto">
          <a:xfrm>
            <a:off x="96615" y="2628308"/>
            <a:ext cx="5895340" cy="26600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083EC648-F965-617E-7FA7-019C81247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0" r="4682" b="12297"/>
          <a:stretch/>
        </p:blipFill>
        <p:spPr bwMode="auto">
          <a:xfrm>
            <a:off x="6212972" y="2707047"/>
            <a:ext cx="5669280" cy="25025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289FC94-6DB2-1C2F-2FDA-34FD845AC7F2}"/>
              </a:ext>
            </a:extLst>
          </p:cNvPr>
          <p:cNvSpPr txBox="1"/>
          <p:nvPr/>
        </p:nvSpPr>
        <p:spPr>
          <a:xfrm>
            <a:off x="6544235" y="5287027"/>
            <a:ext cx="54985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Построим итоговую пилу, которая будет изменяться от 0 до 1 (в идеале) за весь ход рулевой рейки от -1000 до 1000 условных единиц (меток).</a:t>
            </a: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27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74CF05F-E453-C157-A21A-A7010B67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400" dirty="0">
                <a:effectLst/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Исследование причины нарушения корректной оценки позиции  в рулевых рейках нового образца</a:t>
            </a:r>
            <a:endParaRPr lang="ru-RU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8CEB0DA-E546-5ED5-6327-9C67D5512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56" y="2203955"/>
            <a:ext cx="6585470" cy="4575786"/>
          </a:xfrm>
        </p:spPr>
        <p:txBody>
          <a:bodyPr>
            <a:normAutofit lnSpcReduction="10000"/>
          </a:bodyPr>
          <a:lstStyle/>
          <a:p>
            <a:r>
              <a:rPr lang="ru-RU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БУРР</a:t>
            </a:r>
            <a:r>
              <a:rPr lang="ru-RU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не считывает позицию рейки 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(она не меняется в ходе её перемещения). При этом, </a:t>
            </a:r>
            <a:r>
              <a:rPr lang="ru-RU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блок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 уходил в аварийный режим 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по отсутствию сигналов с датчика положения. </a:t>
            </a:r>
          </a:p>
          <a:p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Подключим осциллограф к выводам сигнала А и Б и рассмотрим их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Видим, что </a:t>
            </a:r>
            <a:r>
              <a:rPr lang="ru-RU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сигналы есть, но их период отличается 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от принятых в блоке управления. Если точнее, то период сигнала А составляет 1,16мс, а период сигнала Б — 4.70мс, тогда как ранее использованные значения были 1мс и 5мс соответственно.</a:t>
            </a:r>
            <a:endParaRPr lang="en-US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Изучив существующее ПО было обнаружено, что, во избежание шумов и неправильных считываний позиций, для периодов сигналов А и 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 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установили ограничения. </a:t>
            </a:r>
            <a:r>
              <a:rPr lang="ru-RU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Существующий период не укладывался в эти ограничения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хотя сигнал был рабочим. Иными словами, </a:t>
            </a:r>
            <a:r>
              <a:rPr lang="ru-RU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данный сигнал отфильтровывался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как шум/помехи, а не считывался системой управления. 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9F6F9B1-C2B4-B7DB-A0D5-2CB6E7211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AC2BC7E0-7F6E-63CB-3358-25A5F3536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41" y="776100"/>
            <a:ext cx="4337791" cy="5305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09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E1C37C58-EE46-EE01-3E6E-0D4EA9F7D8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C8E1F190-0698-1533-93C6-A61AE5D83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Исправление диапазона допустимых периодов для сигналов </a:t>
            </a:r>
            <a:r>
              <a:rPr lang="en-US" dirty="0">
                <a:effectLst/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A </a:t>
            </a:r>
            <a:r>
              <a:rPr lang="ru-RU" dirty="0">
                <a:effectLst/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и </a:t>
            </a:r>
            <a:r>
              <a:rPr lang="en-US" dirty="0">
                <a:effectLst/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B</a:t>
            </a:r>
            <a:endParaRPr lang="ru-RU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64185964-D586-272D-8AC7-9C6979896A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257" y="2941308"/>
            <a:ext cx="4555565" cy="3737518"/>
          </a:xfrm>
        </p:spPr>
        <p:txBody>
          <a:bodyPr>
            <a:normAutofit fontScale="25000" lnSpcReduction="20000"/>
          </a:bodyPr>
          <a:lstStyle/>
          <a:p>
            <a:pPr indent="540385" algn="just">
              <a:lnSpc>
                <a:spcPct val="120000"/>
              </a:lnSpc>
            </a:pPr>
            <a:r>
              <a:rPr lang="ru-RU" sz="5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Ранее период сигнала А должен был укладываться в границы [0.9944; 1.044]</a:t>
            </a:r>
            <a:r>
              <a:rPr lang="ru-RU" sz="5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мс</a:t>
            </a:r>
            <a:r>
              <a:rPr lang="ru-RU" sz="5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но с учётом новой информации, было определено, что данный интервал нам не подходит. Скорректируем максимальную границу, сформировав новый интервал, равный [0.944; 1.1111]</a:t>
            </a:r>
            <a:r>
              <a:rPr lang="ru-RU" sz="5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мс</a:t>
            </a:r>
            <a:r>
              <a:rPr lang="ru-RU" sz="5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indent="540385" algn="just">
              <a:lnSpc>
                <a:spcPct val="120000"/>
              </a:lnSpc>
            </a:pPr>
            <a:r>
              <a:rPr lang="ru-RU" sz="5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Проделаем то же самое для сигнала </a:t>
            </a:r>
            <a:r>
              <a:rPr lang="en-US" sz="5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sz="5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Старый диапазон допустимого периода равен [4.8166; 4,9055]</a:t>
            </a:r>
            <a:r>
              <a:rPr lang="ru-RU" sz="5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мс</a:t>
            </a:r>
            <a:r>
              <a:rPr lang="ru-RU" sz="5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а новый диапазон [4,666; 4,9055]</a:t>
            </a:r>
            <a:r>
              <a:rPr lang="ru-RU" sz="5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мс</a:t>
            </a:r>
            <a:r>
              <a:rPr lang="ru-RU" sz="5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5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lnSpc>
                <a:spcPct val="120000"/>
              </a:lnSpc>
            </a:pPr>
            <a:r>
              <a:rPr lang="ru-RU" sz="5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Отлично, после того, как сигнал с рулевой рейки нового образца начал проходить в указанные диапазоны, блок начал успешно определять текущую позицию. </a:t>
            </a:r>
          </a:p>
          <a:p>
            <a:pPr indent="540385" algn="just">
              <a:lnSpc>
                <a:spcPct val="120000"/>
              </a:lnSpc>
            </a:pPr>
            <a:endParaRPr lang="ru-RU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69672C92-BCF6-E76D-8D34-DE89A854B4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005" y="2563772"/>
            <a:ext cx="6955995" cy="4294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914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3D0C1ABE-2C26-9458-755F-7CF49A9E92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A29A156D-737F-4686-0713-77C4F01C8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Исправление потери позиции рулевой рейки при включении питания блока управления</a:t>
            </a:r>
            <a:endParaRPr lang="ru-RU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B51B5995-69D6-750E-96B9-27FDD99A47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3921" y="3174720"/>
            <a:ext cx="6443067" cy="3393283"/>
          </a:xfrm>
        </p:spPr>
        <p:txBody>
          <a:bodyPr>
            <a:normAutofit fontScale="85000" lnSpcReduction="10000"/>
          </a:bodyPr>
          <a:lstStyle/>
          <a:p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Механизм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определения положения рулевой рейки не может корректно работать во время включённой силовой ШИМ из-за появления помех в сигналах с датчика положения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+mj-lt"/>
                <a:cs typeface="Times New Roman" panose="02020603050405020304" pitchFamily="18" charset="0"/>
              </a:rPr>
              <a:t>Чтобы это исправить мы: 1) 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Делим большую пилу на несколько секторов, 2) Вычисляем сектор, в котором мы оказались сразу после включения питания, ещё до того, как появились какие-то помехи, 3) при дальнейшей работе с рулевой рейки для обработки положения ориентируемся только на низкочастотный сигнал 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помня сектор, в котором мы включились. 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+mj-lt"/>
                <a:ea typeface="Calibri" panose="020F0502020204030204" pitchFamily="34" charset="0"/>
              </a:rPr>
              <a:t>Зная вышеописанную особенность, в первую очередь было решено проверить корректное определение сектора большой пилы. Для этого была проведена симуляция </a:t>
            </a:r>
            <a:r>
              <a:rPr lang="ru-RU" dirty="0">
                <a:latin typeface="+mj-lt"/>
                <a:ea typeface="Calibri" panose="020F0502020204030204" pitchFamily="34" charset="0"/>
              </a:rPr>
              <a:t>существующего 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</a:rPr>
              <a:t>алгоритма в 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MATLAB Simulink. </a:t>
            </a:r>
            <a:endParaRPr lang="ru-RU" sz="1800" dirty="0">
              <a:effectLst/>
              <a:latin typeface="+mj-lt"/>
              <a:ea typeface="Calibri" panose="020F0502020204030204" pitchFamily="34" charset="0"/>
            </a:endParaRPr>
          </a:p>
          <a:p>
            <a:endParaRPr lang="ru-RU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800" dirty="0">
              <a:effectLst/>
              <a:latin typeface="+mj-lt"/>
              <a:ea typeface="Calibri" panose="020F0502020204030204" pitchFamily="34" charset="0"/>
            </a:endParaRPr>
          </a:p>
          <a:p>
            <a:endParaRPr lang="ru-RU" dirty="0">
              <a:latin typeface="+mj-lt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E3F8DD9D-846E-2340-1388-C12D033C5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" b="1543"/>
          <a:stretch/>
        </p:blipFill>
        <p:spPr bwMode="auto">
          <a:xfrm>
            <a:off x="7153834" y="2616689"/>
            <a:ext cx="4495334" cy="19227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348CA676-43D9-ECEB-7F23-2B5046F8B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" r="537" b="1385"/>
          <a:stretch/>
        </p:blipFill>
        <p:spPr bwMode="auto">
          <a:xfrm>
            <a:off x="7153834" y="4790597"/>
            <a:ext cx="4414653" cy="18882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589FAA5-674A-CEE0-FB8E-E4336090160E}"/>
              </a:ext>
            </a:extLst>
          </p:cNvPr>
          <p:cNvSpPr txBox="1"/>
          <p:nvPr/>
        </p:nvSpPr>
        <p:spPr>
          <a:xfrm>
            <a:off x="8177272" y="2478189"/>
            <a:ext cx="4715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Старый механизм расчёта сектора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BA2871F-7D9B-99F0-551B-91427F9F6D9E}"/>
              </a:ext>
            </a:extLst>
          </p:cNvPr>
          <p:cNvSpPr txBox="1"/>
          <p:nvPr/>
        </p:nvSpPr>
        <p:spPr>
          <a:xfrm>
            <a:off x="8356566" y="4611423"/>
            <a:ext cx="4715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Новый механизм расчёта сектора</a:t>
            </a:r>
          </a:p>
        </p:txBody>
      </p:sp>
    </p:spTree>
    <p:extLst>
      <p:ext uri="{BB962C8B-B14F-4D97-AF65-F5344CB8AC3E}">
        <p14:creationId xmlns:p14="http://schemas.microsoft.com/office/powerpoint/2010/main" val="292264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5">
      <a:dk1>
        <a:sysClr val="windowText" lastClr="000000"/>
      </a:dk1>
      <a:lt1>
        <a:sysClr val="window" lastClr="FFFFFF"/>
      </a:lt1>
      <a:dk2>
        <a:srgbClr val="6C6D6C"/>
      </a:dk2>
      <a:lt2>
        <a:srgbClr val="E7E6E6"/>
      </a:lt2>
      <a:accent1>
        <a:srgbClr val="3B7698"/>
      </a:accent1>
      <a:accent2>
        <a:srgbClr val="28BE46"/>
      </a:accent2>
      <a:accent3>
        <a:srgbClr val="FF4460"/>
      </a:accent3>
      <a:accent4>
        <a:srgbClr val="FFB600"/>
      </a:accent4>
      <a:accent5>
        <a:srgbClr val="6573FF"/>
      </a:accent5>
      <a:accent6>
        <a:srgbClr val="76B729"/>
      </a:accent6>
      <a:hlink>
        <a:srgbClr val="00B0F0"/>
      </a:hlink>
      <a:folHlink>
        <a:srgbClr val="0082B0"/>
      </a:folHlink>
    </a:clrScheme>
    <a:fontScheme name="ТПУ202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ШАБЛОН_ИШНКБ_ТПУ_бумага_2022" id="{E92067F9-B219-473D-8CA7-E76BF7CECA97}" vid="{0258512F-E367-4D85-8A7F-92C966D94D9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</TotalTime>
  <Words>1029</Words>
  <Application>Microsoft Office PowerPoint</Application>
  <PresentationFormat>Произвольный</PresentationFormat>
  <Paragraphs>85</Paragraphs>
  <Slides>16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8" baseType="lpstr">
      <vt:lpstr>Тема Office</vt:lpstr>
      <vt:lpstr>Equation</vt:lpstr>
      <vt:lpstr>Разработка алгоритмов управления рулевой рейкой беспилотного транспортного средства</vt:lpstr>
      <vt:lpstr>Актуальность</vt:lpstr>
      <vt:lpstr>Рулевая рейка (рр)</vt:lpstr>
      <vt:lpstr>Алгоритмы управления рр бтс</vt:lpstr>
      <vt:lpstr>Исследование алгоритма определения положения рр</vt:lpstr>
      <vt:lpstr>Исследование алгоритма определения положения рр</vt:lpstr>
      <vt:lpstr>Исследование причины нарушения корректной оценки позиции  в рулевых рейках нового образца</vt:lpstr>
      <vt:lpstr>Исправление диапазона допустимых периодов для сигналов A и B</vt:lpstr>
      <vt:lpstr>Исправление потери позиции рулевой рейки при включении питания блока управления</vt:lpstr>
      <vt:lpstr>Исправление потери позиции рулевой рейки при включении питания блока управления</vt:lpstr>
      <vt:lpstr>Исправление потери позиции рулевой рейки при включении питания блока управления</vt:lpstr>
      <vt:lpstr>Разработка алгоритмов управления рулевой рейкой беспилотного транспортного средства</vt:lpstr>
      <vt:lpstr>Дополнительная информация</vt:lpstr>
      <vt:lpstr>Дополнительная информация</vt:lpstr>
      <vt:lpstr>Актуальность</vt:lpstr>
      <vt:lpstr>Конструкция бтс</vt:lpstr>
    </vt:vector>
  </TitlesOfParts>
  <Company>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Фадеев Александр Сергеевич</dc:creator>
  <cp:lastModifiedBy>Ruslan</cp:lastModifiedBy>
  <cp:revision>13</cp:revision>
  <cp:lastPrinted>2021-08-02T01:21:27Z</cp:lastPrinted>
  <dcterms:created xsi:type="dcterms:W3CDTF">2022-10-31T07:21:57Z</dcterms:created>
  <dcterms:modified xsi:type="dcterms:W3CDTF">2023-12-21T05:12:18Z</dcterms:modified>
</cp:coreProperties>
</file>